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0" Type="http://schemas.openxmlformats.org/officeDocument/2006/relationships/notesMaster" Target="notesMasters/notesMaster1.xml" /><Relationship Id="rId32" Type="http://schemas.openxmlformats.org/officeDocument/2006/relationships/viewProps" Target="viewProps.xml" /><Relationship Id="rId31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34" Type="http://schemas.openxmlformats.org/officeDocument/2006/relationships/tableStyles" Target="tableStyles.xml" /><Relationship Id="rId33" Type="http://schemas.openxmlformats.org/officeDocument/2006/relationships/theme" Target="theme/theme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C1CCF-B725-44A7-AA57-5E433BD85C9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FEC3-8487-43E8-A154-7C12CBC1F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0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10.xml.rels><?xml version="1.0" encoding="UTF-8"?>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_rels/notesSlide11.xml.rels><?xml version="1.0" encoding="UTF-8"?>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12.xml.rels><?xml version="1.0" encoding="UTF-8"?><Relationships xmlns="http://schemas.openxmlformats.org/package/2006/relationships"><Relationship Id="rId2" Type="http://schemas.openxmlformats.org/officeDocument/2006/relationships/slide" Target="../slides/slide13.xml" /><Relationship Id="rId1" Type="http://schemas.openxmlformats.org/officeDocument/2006/relationships/notesMaster" Target="../notesMasters/notesMaster1.xml" /></Relationships>
</file>

<file path=ppt/notesSlides/_rels/notesSlide13.xml.rels><?xml version="1.0" encoding="UTF-8"?><Relationships xmlns="http://schemas.openxmlformats.org/package/2006/relationships"><Relationship Id="rId2" Type="http://schemas.openxmlformats.org/officeDocument/2006/relationships/slide" Target="../slides/slide14.xml" /><Relationship Id="rId1" Type="http://schemas.openxmlformats.org/officeDocument/2006/relationships/notesMaster" Target="../notesMasters/notesMaster1.xml" /></Relationships>
</file>

<file path=ppt/notesSlides/_rels/notesSlide14.xml.rels><?xml version="1.0" encoding="UTF-8"?><Relationships xmlns="http://schemas.openxmlformats.org/package/2006/relationships"><Relationship Id="rId2" Type="http://schemas.openxmlformats.org/officeDocument/2006/relationships/slide" Target="../slides/slide15.xml" /><Relationship Id="rId1" Type="http://schemas.openxmlformats.org/officeDocument/2006/relationships/notesMaster" Target="../notesMasters/notesMaster1.xml" /></Relationships>
</file>

<file path=ppt/notesSlides/_rels/notesSlide15.xml.rels><?xml version="1.0" encoding="UTF-8"?><Relationships xmlns="http://schemas.openxmlformats.org/package/2006/relationships"><Relationship Id="rId2" Type="http://schemas.openxmlformats.org/officeDocument/2006/relationships/slide" Target="../slides/slide16.xml" /><Relationship Id="rId1" Type="http://schemas.openxmlformats.org/officeDocument/2006/relationships/notesMaster" Target="../notesMasters/notesMaster1.xml" /></Relationships>
</file>

<file path=ppt/notesSlides/_rels/notesSlide16.xml.rels><?xml version="1.0" encoding="UTF-8"?><Relationships xmlns="http://schemas.openxmlformats.org/package/2006/relationships"><Relationship Id="rId2" Type="http://schemas.openxmlformats.org/officeDocument/2006/relationships/slide" Target="../slides/slide17.xml" /><Relationship Id="rId1" Type="http://schemas.openxmlformats.org/officeDocument/2006/relationships/notesMaster" Target="../notesMasters/notesMaster1.xml" /></Relationships>
</file>

<file path=ppt/notesSlides/_rels/notesSlide17.xml.rels><?xml version="1.0" encoding="UTF-8"?><Relationships xmlns="http://schemas.openxmlformats.org/package/2006/relationships"><Relationship Id="rId2" Type="http://schemas.openxmlformats.org/officeDocument/2006/relationships/slide" Target="../slides/slide18.xml" /><Relationship Id="rId1" Type="http://schemas.openxmlformats.org/officeDocument/2006/relationships/notesMaster" Target="../notesMasters/notesMaster1.xml" /></Relationships>
</file>

<file path=ppt/notesSlides/_rels/notesSlide18.xml.rels><?xml version="1.0" encoding="UTF-8"?><Relationships xmlns="http://schemas.openxmlformats.org/package/2006/relationships"><Relationship Id="rId2" Type="http://schemas.openxmlformats.org/officeDocument/2006/relationships/slide" Target="../slides/slide19.xml" /><Relationship Id="rId1" Type="http://schemas.openxmlformats.org/officeDocument/2006/relationships/notesMaster" Target="../notesMasters/notesMaster1.xml" /></Relationships>
</file>

<file path=ppt/notesSlides/_rels/notesSlide19.xml.rels><?xml version="1.0" encoding="UTF-8"?><Relationships xmlns="http://schemas.openxmlformats.org/package/2006/relationships"><Relationship Id="rId2" Type="http://schemas.openxmlformats.org/officeDocument/2006/relationships/slide" Target="../slides/slide20.xml" /><Relationship Id="rId1" Type="http://schemas.openxmlformats.org/officeDocument/2006/relationships/notesMaster" Target="../notesMasters/notesMaster1.xml" /></Relationships>
</file>

<file path=ppt/notesSlides/_rels/notesSlide2.xml.rels><?xml version="1.0" encoding="UTF-8"?>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20.xml.rels><?xml version="1.0" encoding="UTF-8"?><Relationships xmlns="http://schemas.openxmlformats.org/package/2006/relationships"><Relationship Id="rId2" Type="http://schemas.openxmlformats.org/officeDocument/2006/relationships/slide" Target="../slides/slide21.xml" /><Relationship Id="rId1" Type="http://schemas.openxmlformats.org/officeDocument/2006/relationships/notesMaster" Target="../notesMasters/notesMaster1.xml" /></Relationships>
</file>

<file path=ppt/notesSlides/_rels/notesSlide21.xml.rels><?xml version="1.0" encoding="UTF-8"?><Relationships xmlns="http://schemas.openxmlformats.org/package/2006/relationships"><Relationship Id="rId2" Type="http://schemas.openxmlformats.org/officeDocument/2006/relationships/slide" Target="../slides/slide22.xml" /><Relationship Id="rId1" Type="http://schemas.openxmlformats.org/officeDocument/2006/relationships/notesMaster" Target="../notesMasters/notesMaster1.xml" /></Relationships>
</file>

<file path=ppt/notesSlides/_rels/notesSlide22.xml.rels><?xml version="1.0" encoding="UTF-8"?><Relationships xmlns="http://schemas.openxmlformats.org/package/2006/relationships"><Relationship Id="rId2" Type="http://schemas.openxmlformats.org/officeDocument/2006/relationships/slide" Target="../slides/slide23.xml" /><Relationship Id="rId1" Type="http://schemas.openxmlformats.org/officeDocument/2006/relationships/notesMaster" Target="../notesMasters/notesMaster1.xml" /></Relationships>
</file>

<file path=ppt/notesSlides/_rels/notesSlide23.xml.rels><?xml version="1.0" encoding="UTF-8"?><Relationships xmlns="http://schemas.openxmlformats.org/package/2006/relationships"><Relationship Id="rId2" Type="http://schemas.openxmlformats.org/officeDocument/2006/relationships/slide" Target="../slides/slide24.xml" /><Relationship Id="rId1" Type="http://schemas.openxmlformats.org/officeDocument/2006/relationships/notesMaster" Target="../notesMasters/notesMaster1.xml" /></Relationships>
</file>

<file path=ppt/notesSlides/_rels/notesSlide24.xml.rels><?xml version="1.0" encoding="UTF-8"?><Relationships xmlns="http://schemas.openxmlformats.org/package/2006/relationships"><Relationship Id="rId2" Type="http://schemas.openxmlformats.org/officeDocument/2006/relationships/slide" Target="../slides/slide25.xml" /><Relationship Id="rId1" Type="http://schemas.openxmlformats.org/officeDocument/2006/relationships/notesMaster" Target="../notesMasters/notesMaster1.xml" /></Relationships>
</file>

<file path=ppt/notesSlides/_rels/notesSlide25.xml.rels><?xml version="1.0" encoding="UTF-8"?><Relationships xmlns="http://schemas.openxmlformats.org/package/2006/relationships"><Relationship Id="rId2" Type="http://schemas.openxmlformats.org/officeDocument/2006/relationships/slide" Target="../slides/slide26.xml" /><Relationship Id="rId1" Type="http://schemas.openxmlformats.org/officeDocument/2006/relationships/notesMaster" Target="../notesMasters/notesMaster1.xml" /></Relationships>
</file>

<file path=ppt/notesSlides/_rels/notesSlide26.xml.rels><?xml version="1.0" encoding="UTF-8"?><Relationships xmlns="http://schemas.openxmlformats.org/package/2006/relationships"><Relationship Id="rId2" Type="http://schemas.openxmlformats.org/officeDocument/2006/relationships/slide" Target="../slides/slide27.xml" /><Relationship Id="rId1" Type="http://schemas.openxmlformats.org/officeDocument/2006/relationships/notesMaster" Target="../notesMasters/notesMaster1.xml" /></Relationships>
</file>

<file path=ppt/notesSlides/_rels/notesSlide27.xml.rels><?xml version="1.0" encoding="UTF-8"?><Relationships xmlns="http://schemas.openxmlformats.org/package/2006/relationships"><Relationship Id="rId2" Type="http://schemas.openxmlformats.org/officeDocument/2006/relationships/slide" Target="../slides/slide28.xml" /><Relationship Id="rId1" Type="http://schemas.openxmlformats.org/officeDocument/2006/relationships/notesMaster" Target="../notesMasters/notesMaster1.xml" /></Relationships>
</file>

<file path=ppt/notesSlides/_rels/notesSlide3.xml.rels><?xml version="1.0" encoding="UTF-8"?>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4.xml.rels><?xml version="1.0" encoding="UTF-8"?>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5.xml.rels><?xml version="1.0" encoding="UTF-8"?>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6.xml.rels><?xml version="1.0" encoding="UTF-8"?>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7.xml.rels><?xml version="1.0" encoding="UTF-8"?>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8.xml.rels><?xml version="1.0" encoding="UTF-8"?>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_rels/notesSlide9.xml.rels><?xml version="1.0" encoding="UTF-8"?>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项目不是单纯“把 SymCC 多起几个进程”，而是同时处理三类问题：编译和运行时语义必须保真， 求解必须可扩展，并行产生的大量候选必须被有效去重和调度。三层中任何一层失效，增加 CPU 都只会放大浪费。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</a:t>
            </a:fld>
            <a:endParaRPr lang="en-US"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同一段源码在优化后可能变成宽整数比较、逐字节短路链，或保留为 memcmp/strcmp 调用。 宽整数形态适合 </a:t>
            </a:r>
            <a:r>
              <a:rPr>
                <a:latin typeface="Courier"/>
              </a:rPr>
              <a:t>fastSolveConcat</a:t>
            </a:r>
            <a:r>
              <a:rPr/>
              <a:t> 直接反演；逐字节形态适合 multi-solve；保留 libc 调用时 依赖包装器和字符串语义。LAF-Intel 把宽比较拆开，利于 AFL 渐进命中，却可能破坏 concolic 快速路径，因此 AFL 与 SymCC 使用不同编译变体。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11</a:t>
            </a:fld>
            <a:endParaRPr lang="en-US"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默认先做分支兴趣与依赖过滤，再尝试 exact cache、prefix context、fast solve、Backsolver 或 专用字符串/语法 backend，最后才进入精确 Z3 或并行 portfolio。普通路径默认先 strict； strict UNSAT/unknown 后才回退 optimistic。丢前缀只产生 proposal，必须完整验证和真实重放。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12</a:t>
            </a:fld>
            <a:endParaRPr lang="en-US"/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Query IR 给节点、位宽、输入 offset、prefix roots 和 target root 统一内容身份。Pangolin 式复用、 PSCache、字符串求解、grammar hole、schedule joint solving 和 QF_BV portfolio 都能引用同一 查询，而不是各自保存不可比较的日志。它也是跨进程 lease、缓存和证据封存的接口。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13</a:t>
            </a:fld>
            <a:endParaRPr lang="en-US"/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核心思想是把昂贵的完整 Z3 求解推到最后。polyhedral envelope 和采样器可以激进召回模型，但它们不拥有正确性裁决权。跨前缀的未建模非线性、数组或字符串约束可能不同，因此 UNSAT 不能传播；外来 SAT 模型只作为候选。当前 LAVA-M 运行建立了 cache entry 并执行 probe，但 poly、cross-prefix 和 prefix-context 命中均为 0，不能宣称 context reuse 已带来收益。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14</a:t>
            </a:fld>
            <a:endParaRPr lang="en-US"/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这些机制不是固定串行调用栈，而是由 query shape、cache 命中和 executor profile 选择。 FAST_SOLVE 在 XML 宽比较形态上可减少 22% 求解耗时和 91 次 Z3 查询；OPTIMISTIC_FIRST 在同一目标上反而增加 33% 求解耗时，说明高级技术必须通过目标形状和 telemetry 启用。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15</a:t>
            </a:fld>
            <a:endParaRPr lang="en-US"/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在线 grammar/SPPF/PCFG 处理“输入不合法、解析器早退”；schedule + DPOR 处理输入和线程交错的 联合空间；UCSan 从指定函数构造对象图和 under-constrained harness；String/BV 双表示避免把 字符串语义完全展开为长位向量链。四类模块都只生成候选，不改变正确性边界。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16</a:t>
            </a:fld>
            <a:endParaRPr lang="en-US"/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状态级执行并不是任意 C/C++ 的完整快照系统，当前覆盖的是明确有界的 LLVM 语义子集。 这种保守边界允许我们激进试验 CFG 变换，同时保证不能证明的情况拒绝 lowering，而不是静默 改变语义。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17</a:t>
            </a:fld>
            <a:endParaRPr lang="en-US"/>
          </a:p>
        </p:txBody>
      </p:sp>
    </p:spTree>
  </p:cSld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“借鉴论文”不等于“完整复现论文”。项目吸收 QSYM、Pangolin、CoFuzz、GenSym、PSCache、 ConDPOR、SMTgazer、UCSan、Hydra 等工作的核心思想，并逐项记录没有复刻的部分。完整对照表 有 18 行，位于 Current_Technology_Compendium §2.3。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18</a:t>
            </a:fld>
            <a:endParaRPr lang="en-US"/>
          </a:p>
        </p:txBody>
      </p:sp>
    </p:spTree>
  </p:cSld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“已实现”不等于“当前 campaign 全部启用”。近似、学习和结构化模块只负责 proposal； Query IR、proof gate 与真实 replay 负责验证，AFL edge novelty 负责普通 accepted corpus 仲裁。短预算下 SymCC 输出尚未被 AFL 在线消费，这是下一阶段要接通的闭环。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19</a:t>
            </a:fld>
            <a:endParaRPr lang="en-US"/>
          </a:p>
        </p:txBody>
      </p:sp>
    </p:spTree>
  </p:cSld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主结论采用 A 级工程统计：同一 SymCC/重放二进制和初始语料、每组 20 个独立样本， independent bootstrap 区间、label-permutation 检验和 Holm 多重比较校正。 LAVA-M 求解描述属于 C 级：13 个测量单元是不同 seed，不是重复运行，也没有置信区间。 当前还没有满足 长时、等 CPU-second、sealed 随机区组的 R 级确认性 campaign。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20</a:t>
            </a:fld>
            <a:endParaRPr lang="en-US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规模本身不是论文贡献，价值在于每项功能都能追溯到代码、测试和证据。汇报中的主要正结果 来自 20 轮独立样本工程统计；LAVA-M 结果仅用于解释求解工作量结构，不能与主实验混为同一证据等级。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3</a:t>
            </a:fld>
            <a:endParaRPr lang="en-US"/>
          </a:p>
        </p:txBody>
      </p:sp>
    </p:spTree>
  </p:cSld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在 libarchive 3.3.2 和 SQLite 3.13.0 上，每组 n=20、15 秒配置预算。主指标是结束后对 </a:t>
            </a:r>
            <a:r>
              <a:rPr>
                <a:latin typeface="Courier"/>
              </a:rPr>
              <a:t>seed ∪ AFL queues ∪ SymCC outputs（含 save-all）</a:t>
            </a:r>
            <a:r>
              <a:rPr/>
              <a:t> 进行 afl-showmap 离线重放。 当前 </a:t>
            </a:r>
            <a:r>
              <a:rPr>
                <a:latin typeface="Courier"/>
              </a:rPr>
              <a:t>4 AFL + 3 SymCC + basic profiles</a:t>
            </a:r>
            <a:r>
              <a:rPr/>
              <a:t> 相对同为名义 8 核的旧 </a:t>
            </a:r>
            <a:r>
              <a:rPr>
                <a:latin typeface="Courier"/>
              </a:rPr>
              <a:t>1 AFL + 6 SymCC + profiles off</a:t>
            </a:r>
            <a:r>
              <a:rPr/>
              <a:t>，独立样本均值差为 +0.953 / +1.949pp， Holm p 为 0.00168 / 0.00032。该结果比较组合配置，不能隔离资源比例。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21</a:t>
            </a:fld>
            <a:endParaRPr lang="en-US"/>
          </a:p>
        </p:txBody>
      </p:sp>
    </p:spTree>
  </p:cSld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两组 Hybrid 都是名义 8 核，但 AFL 实例数、SymCC worker 数和 AFL profiles 同时变化， 所以只能比较完整组合。AFL-only sanity 只有 1 核，不进入主森林图；两批 AFL-only 的 独立样本均值差为 +0.034 / +0.344pp、Holm p 均为 1，仅用于排查批次机器漂移。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22</a:t>
            </a:fld>
            <a:endParaRPr lang="en-US"/>
          </a:p>
        </p:txBody>
      </p:sp>
    </p:spTree>
  </p:cSld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13 个 public seeds 运行 strict-first-z3、fast-optimistic、runtime-full 三个 profile，共 39 个 case。runtime-full 的每 seed 候选总数 +33.7%，完整路径 Z3 调用 -56.6%；但 solver queries +190.5%、候选吞吐 -97.5%、平均墙钟 ×53.3，listed bug 并集仍为 41/44。三类上下文复用命中均为 0。结论是“工作量结构被改变且总成本更高”，不是上下文复用收益、求解提速或漏洞数提升。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23</a:t>
            </a:fld>
            <a:endParaRPr lang="en-US"/>
          </a:p>
        </p:txBody>
      </p:sp>
    </p:spTree>
  </p:cSld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gfts-xml 单轮 120 秒中，纯 MPI 从 np=2 到 np=128，吞吐由 128 增到 15,022 tc/s， 约 117 倍；边覆盖只从 5.67% 到 6.26%。并行加速的是逼近当前路径邻域上限的速度， 不是自动抬高上限。提高种子质量、候选新颖度和资源编排比盲目增加 worker 更重要。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24</a:t>
            </a:fld>
            <a:endParaRPr lang="en-US"/>
          </a:p>
        </p:txBody>
      </p:sp>
    </p:spTree>
  </p:cSld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>
                <a:latin typeface="Courier"/>
              </a:rPr>
              <a:t>--engine symcc</a:t>
            </a:r>
            <a:r>
              <a:rPr/>
              <a:t> 和 </a:t>
            </a:r>
            <a:r>
              <a:rPr>
                <a:latin typeface="Courier"/>
              </a:rPr>
              <a:t>--engine symsan</a:t>
            </a:r>
            <a:r>
              <a:rPr/>
              <a:t> 共享编排、覆盖口径和评测流程。SymSan 在 pcre2、xml、 SQLite、png、base64、uniq 六个目标上各运行 3 轮 20 秒。该结果证明执行引擎抽象可用； 它是 B 级端到端结果，不是两引擎的等 CPU 性能排名。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25</a:t>
            </a:fld>
            <a:endParaRPr lang="en-US"/>
          </a:p>
        </p:txBody>
      </p:sp>
    </p:spTree>
  </p:cSld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创新不在于把论文名称堆在一起，而在于将不同粒度的执行、求解和结构化候选统一到同一身份、 验证与反馈协议中。科研证据层不是实验结束后的日志，而是会约束运行配置和对外结论的系统组件。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26</a:t>
            </a:fld>
            <a:endParaRPr lang="en-US"/>
          </a:p>
        </p:txBody>
      </p:sp>
    </p:spTree>
  </p:cSld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目前不能宣称 297 个功能条目各自带来固定百分比，也不能把短时离线候选并集说成 AFL 已在线 消费 SymCC 输出，更不能宣称达到或超过 SOTA。下一步优先接通短预算 AFL foreign sync， 再按 sealed protocol 做等 CPU-second、长时、多目标、每格至少 20 轮的技术族消融。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27</a:t>
            </a:fld>
            <a:endParaRPr lang="en-US"/>
          </a:p>
        </p:txBody>
      </p:sp>
    </p:spTree>
  </p:cSld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收束时强调两点。第一，项目已经给出短预算组合配置的正向工程统计，但不能拆分归功于 单项技术，也不能称为 AFL 在线闭环收益。第二，负结果同样重要：LAVA 总成本上升且 bug 数 未增、吞吐与覆盖脱钩，这些结果反过来塑造了当前架构和下一阶段实验设计。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28</a:t>
            </a:fld>
            <a:endParaRPr lang="en-US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推进顺序是先并行、交付和观测，再叠加算法层。P01-P07 解决系统能否稳定运行和测量； P08-P10 才进入求解复用、结构化输入、并发状态、continuation 和编译期 CFG 变换。 P08 起仍位于当前未提交工作树，因此这些技术以实现和回归证据为主。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4</a:t>
            </a:fld>
            <a:endParaRPr lang="en-US"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自上而下是编译语义、运行时观测、统一表示、求解候选、并行探索、反馈闭环和科研证据。 底层实验观察会反向影响上层设计，例如 20 轮比较发现旧的 1 AFL + 6 SymCC + profiles off 组合不理想，促使默认配置调整为 4 AFL + 3 SymCC + basic profiles。该比较没有隔离单独的资源比例效应。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5</a:t>
            </a:fld>
            <a:endParaRPr lang="en-US"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编译器只负责插入 </a:t>
            </a:r>
            <a:r>
              <a:rPr>
                <a:latin typeface="Courier"/>
              </a:rPr>
              <a:t>_sym_*</a:t>
            </a:r>
            <a:r>
              <a:rPr/>
              <a:t> 调用；运行时在目标进程内构造表达式与路径约束；Python 编排层 通过 ConcolicEngine 契约启动不同后端并处理候选；benchmark 层负责运行身份、统计和封存。 依赖保持单向，是 SymCC 与 SymSan 两种后端能够共享同一评测口径的前提。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6</a:t>
            </a:fld>
            <a:endParaRPr lang="en-US"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一次 campaign 并不是只运行一个二进制。SymCC/SymSan 插桩变体用于 concolic，AFL PCGUARD 变体用于 fuzzing 和所有 showmap 判新，native 变体用于基线与重放。无论候选由谁产生， 最终都用同一个 AFL 插桩二进制测量，避免边 ID 空间漂移。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7</a:t>
            </a:fld>
            <a:endParaRPr lang="en-US"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执行次序是：worker 先发 READY，master 扫描并选择 AFL seed，分发内容对象；worker 恢复输入， 运行插桩目标并求解；候选先做内容去重和 showmap，再用 worker 私有 B2 预过滤；master 用会话级 B1 作最终仲裁。拉模式避免慢任务在 worker 端排队，内容寻址保证临时目录可完全隔离。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8</a:t>
            </a:fld>
            <a:endParaRPr lang="en-US"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B1/B2 属于 AFL edge ID 空间，均由 </a:t>
            </a:r>
            <a:r>
              <a:rPr>
                <a:latin typeface="Courier"/>
              </a:rPr>
              <a:t>*_afl</a:t>
            </a:r>
            <a:r>
              <a:rPr/>
              <a:t> 二进制经 showmap 产生；B3 属于 QSYM 的 </a:t>
            </a:r>
            <a:r>
              <a:rPr>
                <a:latin typeface="Courier"/>
              </a:rPr>
              <a:t>site_id + taken</a:t>
            </a:r>
            <a:r>
              <a:rPr/>
              <a:t> 独立哈希空间，只用于判断某个符号分支是否值得求解；B5 是 AFL 原生共享 data coverage feature map；B6 是语法结构新颖度。B3 绝不能直接索引 B1/B2。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9</a:t>
            </a:fld>
            <a:endParaRPr lang="en-US"/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并行 worker 会生成大量重复候选。第一层按 blake2b 内容摘要去重；第二层用 AFL 二进制重放； 第三层与 worker 本地覆盖状态比较；第四层由 master 对全局覆盖状态仲裁。网络只传稀疏边增量 和小型 telemetry，而不是完整 bitmap。真正的并行收益来自“少做重复工作”，不只是多起进程。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10</a:t>
            </a:fld>
            <a:endParaRPr lang="en-US"/>
          </a:p>
        </p:txBody>
      </p:sp>
    </p:spTree>
  </p:cSld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9.png" 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0.png" 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1.png" 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2.png" 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3.png" 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4.png" 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5.png" 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6.png" /></Relationships>
</file>

<file path=ppt/slides/_rels/slide1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7.png" /></Relationships>
</file>

<file path=ppt/slides/_rels/slide1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_rels/slide2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8.png" /></Relationships>
</file>

<file path=ppt/slides/_rels/slide2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9.png" /></Relationships>
</file>

<file path=ppt/slides/_rels/slide2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0.png" /></Relationships>
</file>

<file path=ppt/slides/_rels/slide2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1.png" /></Relationships>
</file>

<file path=ppt/slides/_rels/slide2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2.png" /></Relationships>
</file>

<file path=ppt/slides/_rels/slide2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23.png" /></Relationships>
</file>

<file path=ppt/slides/_rels/slide2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/Relationships>
</file>

<file path=ppt/slides/_rels/slide2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24.png" /></Relationships>
</file>

<file path=ppt/slides/_rels/slide2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png" 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.png" 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5.png" 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6.png" 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png" 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lvl="0" indent="0" marL="0">
              <a:buNone/>
            </a:pPr>
            <a:r>
              <a:rPr/>
              <a:t>SymCC-Parallel</a:t>
            </a:r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1371600" y="2914650"/>
            <a:ext cx="6400800" cy="1314450"/>
          </a:xfrm>
        </p:spPr>
        <p:txBody>
          <a:bodyPr/>
          <a:lstStyle/>
          <a:p>
            <a:pPr lvl="0" indent="0" marL="0">
              <a:buNone/>
            </a:pPr>
            <a:r>
              <a:rPr/>
              <a:t>并行符号执行驱动的混合模糊测试框架：架构、关键技术与项目进展</a:t>
            </a:r>
            <a:br/>
            <a:br/>
            <a:r>
              <a:rPr/>
              <a:t>项目进展汇报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2026-07-30</a:t>
            </a:r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四层候选过滤</a:t>
            </a:r>
          </a:p>
        </p:txBody>
      </p:sp>
      <p:pic>
        <p:nvPicPr>
          <p:cNvPr descr="diagrams/qa3/fig-1-4-filter-funnel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311400" y="1193800"/>
            <a:ext cx="45212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从候选到全局语料的过滤漏斗</a:t>
            </a:r>
          </a:p>
        </p:txBody>
      </p:sp>
    </p:spTree>
  </p:cSld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约束形态由编译决定</a:t>
            </a:r>
          </a:p>
        </p:txBody>
      </p:sp>
      <p:pic>
        <p:nvPicPr>
          <p:cNvPr descr="diagrams/qa3/fig-2-1-constraint-shap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0" y="1193800"/>
            <a:ext cx="45593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宽整数、逐字节比较与 libc 比较三种形态</a:t>
            </a:r>
          </a:p>
        </p:txBody>
      </p:sp>
    </p:spTree>
  </p:cSld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求解不是“全部交给 Z3”</a:t>
            </a:r>
          </a:p>
        </p:txBody>
      </p:sp>
      <p:pic>
        <p:nvPicPr>
          <p:cNvPr descr="diagrams/qa3/fig-3-1-solve-decision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68700" y="1193800"/>
            <a:ext cx="20193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一次目标翻转的求解决策</a:t>
            </a:r>
          </a:p>
        </p:txBody>
      </p:sp>
    </p:spTree>
  </p:cSld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Query IR：跨层证据总线</a:t>
            </a:r>
          </a:p>
        </p:txBody>
      </p:sp>
      <p:pic>
        <p:nvPicPr>
          <p:cNvPr descr="diagrams/report/fig-r12-query-ir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663700" y="1193800"/>
            <a:ext cx="58166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Query IR 连接生产者、求解器与验证器</a:t>
            </a:r>
          </a:p>
        </p:txBody>
      </p:sp>
    </p:spTree>
  </p:cSld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Pangolin 式上下文复用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同前缀复用 Z3 assertion、model、polyhedral domain 与小 UNSAT core</a:t>
            </a:r>
          </a:p>
          <a:p>
            <a:pPr lvl="0"/>
            <a:r>
              <a:rPr/>
              <a:t>跨前缀只召回 SAT candidate，</a:t>
            </a:r>
            <a:r>
              <a:rPr b="1"/>
              <a:t>绝不传播 UNSAT</a:t>
            </a:r>
          </a:p>
          <a:p>
            <a:pPr lvl="0"/>
            <a:r>
              <a:rPr/>
              <a:t>当前完整验证与重放决定接纳；本轮三类复用命中均为 0</a:t>
            </a:r>
          </a:p>
        </p:txBody>
      </p:sp>
      <p:pic>
        <p:nvPicPr>
          <p:cNvPr descr="diagrams/report/fig-r11-solve-cost-layer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78000" y="1193800"/>
            <a:ext cx="55880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求解代价阶梯</a:t>
            </a:r>
          </a:p>
        </p:txBody>
      </p:sp>
    </p:spTree>
  </p:cSld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Solver portfolio 与部分解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PSCache 与 Backsolver：复用可验证部分解，有界反演 ITE controller</a:t>
            </a:r>
          </a:p>
          <a:p>
            <a:pPr lvl="0"/>
            <a:r>
              <a:rPr/>
              <a:t>QF_BV portfolio：Z3 / cvc5 / Bitwuzla，模型双验证与能力证书</a:t>
            </a:r>
          </a:p>
          <a:p>
            <a:pPr lvl="0"/>
            <a:r>
              <a:rPr/>
              <a:t>SMTgazer 式算法序列调度；String/BV 有界双表示</a:t>
            </a:r>
          </a:p>
        </p:txBody>
      </p:sp>
      <p:pic>
        <p:nvPicPr>
          <p:cNvPr descr="diagrams/report/fig-r18-solver-switch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78000" y="1193800"/>
            <a:ext cx="55880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三个求解开关的实际效果</a:t>
            </a:r>
          </a:p>
        </p:txBody>
      </p:sp>
    </p:spTree>
  </p:cSld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结构化与状态级探索</a:t>
            </a:r>
          </a:p>
        </p:txBody>
      </p:sp>
      <p:pic>
        <p:nvPicPr>
          <p:cNvPr descr="diagrams/report/fig-r13-tech-famili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311400" y="1193800"/>
            <a:ext cx="45212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四个补充技术族</a:t>
            </a:r>
          </a:p>
        </p:txBody>
      </p:sp>
    </p:spTree>
  </p:cSld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Continuation 与证明门控 CFG 变换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continuation 把 </a:t>
            </a:r>
            <a:r>
              <a:rPr>
                <a:latin typeface="Courier"/>
              </a:rPr>
              <a:t>PC + 符号存储 + 路径条件 + page-COW 内存</a:t>
            </a:r>
            <a:r>
              <a:rPr/>
              <a:t> 作为工作项</a:t>
            </a:r>
          </a:p>
          <a:p>
            <a:pPr lvl="0"/>
            <a:r>
              <a:rPr/>
              <a:t>IFSS / Hydra 对多出口、循环与内存 tuple 做有界、证明门控的 lowering</a:t>
            </a:r>
          </a:p>
          <a:p>
            <a:pPr lvl="0"/>
            <a:r>
              <a:rPr/>
              <a:t>manifest + 未变换基线 replay；超出语义边界一律 fail closed</a:t>
            </a:r>
          </a:p>
        </p:txBody>
      </p:sp>
      <p:pic>
        <p:nvPicPr>
          <p:cNvPr descr="diagrams/report/fig-r7-trust-boundary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78000" y="1193800"/>
            <a:ext cx="55880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可信接纳边界</a:t>
            </a:r>
          </a:p>
        </p:txBody>
      </p:sp>
    </p:spTree>
  </p:cSld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引入的 SOTA 技术与落地边界</a:t>
            </a:r>
          </a:p>
        </p:txBody>
      </p:sp>
      <p:pic>
        <p:nvPicPr>
          <p:cNvPr descr="diagrams/report/fig-r19-sota-boundary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71700" y="1193800"/>
            <a:ext cx="48006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代表性学术来源及本项目采用边界</a:t>
            </a:r>
          </a:p>
        </p:txBody>
      </p:sp>
    </p:spTree>
  </p:cSld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落地成熟度与可信边界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193800"/>
          <a:ext cx="8229600" cy="3390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状态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代表能力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默认主路径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MPI seed 分派、B1/B2 triage、严格优先求解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helper 自动启用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telemetry、data coverage、部分 adaptive scheduling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显式 opt-in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poly cross-prefix、portfolio、AFL native data map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有界机制验证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continuation、DPOR、UCSan、IFSS/Hydra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项目定位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目标：用并行动态符号执行突破 fuzzing 难以跨越的精确约束，并用统一覆盖判据验证和接纳候选。</a:t>
            </a:r>
          </a:p>
        </p:txBody>
      </p:sp>
      <p:pic>
        <p:nvPicPr>
          <p:cNvPr descr="diagrams/report/fig-r1-challeng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98700" y="1193800"/>
            <a:ext cx="45593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项目面对的三层挑战</a:t>
            </a:r>
          </a:p>
        </p:txBody>
      </p:sp>
    </p:spTree>
  </p:cSld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实验方法：先定义证据等级</a:t>
            </a:r>
          </a:p>
        </p:txBody>
      </p:sp>
      <p:pic>
        <p:nvPicPr>
          <p:cNvPr descr="diagrams/report/fig-r14-evidence-grad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73300" y="1193800"/>
            <a:ext cx="45974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证据等级与本报告数据构成</a:t>
            </a:r>
          </a:p>
        </p:txBody>
      </p:sp>
    </p:spTree>
  </p:cSld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主实验：当前组合配置提高 15 s 离线候选并集覆盖</a:t>
            </a:r>
          </a:p>
        </p:txBody>
      </p:sp>
      <p:pic>
        <p:nvPicPr>
          <p:cNvPr descr="diagrams/report/fig-r15-headline-forest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057400" y="1193800"/>
            <a:ext cx="50419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20 轮独立样本配置比较森林图</a:t>
            </a:r>
          </a:p>
        </p:txBody>
      </p:sp>
    </p:spTree>
  </p:cSld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关键发现：组合配置而非 worker 数量决定短预算结果</a:t>
            </a:r>
          </a:p>
        </p:txBody>
      </p:sp>
      <p:pic>
        <p:nvPicPr>
          <p:cNvPr descr="diagrams/report/fig-r16-eval-group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35200" y="1193800"/>
            <a:ext cx="46736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四组配置的覆盖率分布</a:t>
            </a:r>
          </a:p>
        </p:txBody>
      </p:sp>
    </p:spTree>
  </p:cSld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LAVA-M：完整 Z3 调用下降，但总成本显著上升</a:t>
            </a:r>
          </a:p>
        </p:txBody>
      </p:sp>
      <p:pic>
        <p:nvPicPr>
          <p:cNvPr descr="diagrams/report/fig-r21-lava-ablation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35200" y="1193800"/>
            <a:ext cx="46736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base64 当前求解技术消融</a:t>
            </a:r>
          </a:p>
        </p:txBody>
      </p:sp>
    </p:spTree>
  </p:cSld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并行吞吐不等于覆盖率扩展</a:t>
            </a:r>
          </a:p>
        </p:txBody>
      </p:sp>
      <p:pic>
        <p:nvPicPr>
          <p:cNvPr descr="diagrams/qa3/fig-6-3-scaling-vs-coverage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311400" y="1193800"/>
            <a:ext cx="45212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吞吐与覆盖率的扩展关系</a:t>
            </a:r>
          </a:p>
        </p:txBody>
      </p:sp>
    </p:spTree>
  </p:cSld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双引擎与真实目标覆盖</a:t>
            </a:r>
          </a:p>
        </p:txBody>
      </p:sp>
      <p:pic>
        <p:nvPicPr>
          <p:cNvPr descr="diagrams/report/fig-r17-symsan-6target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35200" y="1193800"/>
            <a:ext cx="46736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SymSan 六目标端到端 benchmark</a:t>
            </a:r>
          </a:p>
        </p:txBody>
      </p:sp>
    </p:spTree>
  </p:cSld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可以归纳的五项创新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 marL="342900">
              <a:buAutoNum type="arabicPeriod"/>
            </a:pPr>
            <a:r>
              <a:rPr b="1"/>
              <a:t>统一</a:t>
            </a:r>
            <a:r>
              <a:rPr/>
              <a:t>：四种并行粒度共享身份、验证与反馈协议</a:t>
            </a:r>
          </a:p>
          <a:p>
            <a:pPr lvl="0" indent="-342900" marL="342900">
              <a:buAutoNum type="arabicPeriod"/>
            </a:pPr>
            <a:r>
              <a:rPr b="1"/>
              <a:t>证据总线</a:t>
            </a:r>
            <a:r>
              <a:rPr/>
              <a:t>：Query IR 连接求解、语法、schedule 与 replay</a:t>
            </a:r>
          </a:p>
          <a:p>
            <a:pPr lvl="0" indent="-342900" marL="342900">
              <a:buAutoNum type="arabicPeriod"/>
            </a:pPr>
            <a:r>
              <a:rPr b="1"/>
              <a:t>双覆盖平面</a:t>
            </a:r>
            <a:r>
              <a:rPr/>
              <a:t>：AFL 兼容边图 + 可解释结构键</a:t>
            </a:r>
          </a:p>
          <a:p>
            <a:pPr lvl="0" indent="-342900" marL="342900">
              <a:buAutoNum type="arabicPeriod"/>
            </a:pPr>
            <a:r>
              <a:rPr b="1"/>
              <a:t>可信</a:t>
            </a:r>
            <a:r>
              <a:rPr/>
              <a:t>：激进 proposal、保守 acceptance</a:t>
            </a:r>
          </a:p>
          <a:p>
            <a:pPr lvl="0" indent="-342900" marL="342900">
              <a:buAutoNum type="arabicPeriod"/>
            </a:pPr>
            <a:r>
              <a:rPr b="1"/>
              <a:t>可复算</a:t>
            </a:r>
            <a:r>
              <a:rPr/>
              <a:t>：变换、求解、解析和实验均携带证据</a:t>
            </a:r>
          </a:p>
        </p:txBody>
      </p:sp>
    </p:spTree>
  </p:cSld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当前边界与下一步</a:t>
            </a:r>
          </a:p>
        </p:txBody>
      </p:sp>
      <p:pic>
        <p:nvPicPr>
          <p:cNvPr descr="diagrams/report/fig-r20-roadmap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816100" y="1193800"/>
            <a:ext cx="55245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已完成、进行中与待补工作</a:t>
            </a:r>
          </a:p>
        </p:txBody>
      </p:sp>
    </p:spTree>
  </p:cSld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总结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框架已经从单一 MPI 扩展为 </a:t>
            </a:r>
            <a:r>
              <a:rPr b="1"/>
              <a:t>七层、双引擎、多粒度并行</a:t>
            </a:r>
            <a:r>
              <a:rPr/>
              <a:t>的研究系统</a:t>
            </a:r>
          </a:p>
          <a:p>
            <a:pPr lvl="0"/>
            <a:r>
              <a:rPr/>
              <a:t>20 轮独立样本结果支持：</a:t>
            </a:r>
            <a:r>
              <a:rPr b="1"/>
              <a:t>当前组合配置在两个目标的 15 s 离线候选并集指标上优于旧配置</a:t>
            </a:r>
          </a:p>
          <a:p>
            <a:pPr lvl="0"/>
            <a:r>
              <a:rPr/>
              <a:t>LAVA-M 描述证明：新求解技术减少完整路径 Z3 调用，但总 query、墙钟和单位候选成本上升， listed bug 数没有增加</a:t>
            </a:r>
          </a:p>
          <a:p>
            <a:pPr lvl="0"/>
            <a:r>
              <a:rPr/>
              <a:t>最大的工程创新是：</a:t>
            </a:r>
            <a:r>
              <a:rPr b="1"/>
              <a:t>让激进算法只能提议，让统一验证决定接纳</a:t>
            </a:r>
          </a:p>
          <a:p>
            <a:pPr lvl="0"/>
            <a:r>
              <a:rPr/>
              <a:t>最大的研究挑战是：把技术族级效果升级为长时、等预算、可复算的确认性证据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当前成果概览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系统</a:t>
            </a:r>
            <a:r>
              <a:rPr/>
              <a:t>：7 层研究栈，四种并行粒度，双执行引擎</a:t>
            </a:r>
          </a:p>
          <a:p>
            <a:pPr lvl="0"/>
            <a:r>
              <a:rPr b="1"/>
              <a:t>工程</a:t>
            </a:r>
            <a:r>
              <a:rPr/>
              <a:t>：F00-F296 全链路追踪，</a:t>
            </a:r>
            <a:r>
              <a:rPr>
                <a:latin typeface="Courier"/>
              </a:rPr>
              <a:t>test/</a:t>
            </a:r>
            <a:r>
              <a:rPr/>
              <a:t> 一级目录 231 个文件</a:t>
            </a:r>
          </a:p>
          <a:p>
            <a:pPr lvl="0"/>
            <a:r>
              <a:rPr b="1"/>
              <a:t>结果</a:t>
            </a:r>
            <a:r>
              <a:rPr/>
              <a:t>：当前组合配置相对旧配置的离线候选并集覆盖均值为 </a:t>
            </a:r>
            <a:r>
              <a:rPr b="1"/>
              <a:t>+0.953 / +1.949pp</a:t>
            </a:r>
          </a:p>
          <a:p>
            <a:pPr lvl="0"/>
            <a:r>
              <a:rPr b="1"/>
              <a:t>机制</a:t>
            </a:r>
            <a:r>
              <a:rPr/>
              <a:t>：LAVA-M 完整路径 Z3 调用 </a:t>
            </a:r>
            <a:r>
              <a:rPr b="1"/>
              <a:t>-56.6%</a:t>
            </a:r>
            <a:r>
              <a:rPr/>
              <a:t>，但总 query </a:t>
            </a:r>
            <a:r>
              <a:rPr b="1"/>
              <a:t>+190.5%</a:t>
            </a:r>
          </a:p>
        </p:txBody>
      </p:sp>
      <p:pic>
        <p:nvPicPr>
          <p:cNvPr descr="diagrams/report/fig-r2-scale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65300" y="1193800"/>
            <a:ext cx="56261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工程规模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项目推进路径</a:t>
            </a:r>
          </a:p>
        </p:txBody>
      </p:sp>
      <p:pic>
        <p:nvPicPr>
          <p:cNvPr descr="diagrams/report/fig-r3-timeline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387600" y="1193800"/>
            <a:ext cx="43561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P01-P10 开发时间线</a:t>
            </a:r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七层系统架构</a:t>
            </a:r>
          </a:p>
        </p:txBody>
      </p:sp>
      <p:pic>
        <p:nvPicPr>
          <p:cNvPr descr="diagrams/report/fig-r6-layer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489200" y="1193800"/>
            <a:ext cx="41529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从 LLVM IR 到可复现证据的七层研究栈</a:t>
            </a:r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软件模块与职责边界</a:t>
            </a:r>
          </a:p>
        </p:txBody>
      </p:sp>
      <p:pic>
        <p:nvPicPr>
          <p:cNvPr descr="diagrams/report/fig-r4-modul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200" y="1231900"/>
            <a:ext cx="8229600" cy="28067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五层代码模块架构</a:t>
            </a:r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同一源码的多二进制协作</a:t>
            </a:r>
          </a:p>
        </p:txBody>
      </p:sp>
      <p:pic>
        <p:nvPicPr>
          <p:cNvPr descr="diagrams/report/fig-r5-artifact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06500" y="1193800"/>
            <a:ext cx="67310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构建产物与 campaign 数据流</a:t>
            </a:r>
          </a:p>
        </p:txBody>
      </p:sp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并行执行流程</a:t>
            </a:r>
          </a:p>
        </p:txBody>
      </p:sp>
      <p:pic>
        <p:nvPicPr>
          <p:cNvPr descr="diagrams/report/fig-r8-mpi-protocol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20700" y="1193800"/>
            <a:ext cx="80899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一个工作项的 MPI 协议往返</a:t>
            </a:r>
          </a:p>
        </p:txBody>
      </p:sp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Bitmap 不是一张图</a:t>
            </a:r>
          </a:p>
        </p:txBody>
      </p:sp>
      <p:pic>
        <p:nvPicPr>
          <p:cNvPr descr="diagrams/qa3/fig-1-2-bitmap-spac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05200" y="1193800"/>
            <a:ext cx="21336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位图、哈希空间及其传播方向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SymCC-Parallel</dc:title>
  <dc:creator>项目进展汇报</dc:creator>
  <cp:keywords/>
  <dcterms:created xsi:type="dcterms:W3CDTF">2026-07-30T08:09:03Z</dcterms:created>
  <dcterms:modified xsi:type="dcterms:W3CDTF">2026-07-30T08:09:03Z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spectratio">
    <vt:lpwstr>169</vt:lpwstr>
  </property>
  <property fmtid="{D5CDD505-2E9C-101B-9397-08002B2CF9AE}" pid="3" name="date">
    <vt:lpwstr>2026-07-30</vt:lpwstr>
  </property>
  <property fmtid="{D5CDD505-2E9C-101B-9397-08002B2CF9AE}" pid="4" name="subtitle">
    <vt:lpwstr>并行符号执行驱动的混合模糊测试框架：架构、关键技术与项目进展</vt:lpwstr>
  </property>
</Properties>
</file>